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6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98975-011E-B7EE-4FDD-C1F3CC476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CEFE02-10F6-32EB-79F3-9968FD972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873288-09ED-63B7-F829-DB6B17E7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91D632-5974-1659-062E-017DD9F7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DA4125-60E6-31F8-FC77-8A567A88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844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398F9-B0E9-FC89-3C80-8544473C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199A86-F598-2CE6-BEB1-A5C064B7D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0DB00F-5128-3B63-2FC1-441BFE94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9E4496-B07F-CCD9-9FE8-729ED16E0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CC42BF-DCF6-D170-7F57-6181D38DC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075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EE03CF-A98C-4982-18F9-44B2E2CFE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D116AF-30FC-75FD-56DF-9E4F0B4D1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215542-56CE-3251-1841-1778CFD2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5DFE4-79EE-D9CA-8DE4-4521765AB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436100-65BC-11BC-9393-879C8A23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489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E2D11-4D7C-895D-FB9B-707E0C13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835283-D658-9CFA-8E09-BA2988915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5FE4BD-E4FB-E52D-45EA-F5E14688A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15D3EF-D448-27A7-F7BC-B8B49114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97A316-700F-3662-CA8D-FA78EE81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278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33563-3688-43E0-FF6A-530D1A98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BD4032-3572-8146-49D7-FE9098BC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E85451-4361-F8C0-1AAC-D1E74F5E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E836BC-F53B-18EC-B9FF-8741535B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486C72-9D45-9EB4-A551-911287CF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866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12728-5027-46DB-7D09-AF447239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450DB0-8008-2D9B-82AB-2027D5B1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1C93C7-7D80-9DD1-4312-1C77E926B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C86636-07BB-9B45-3DF0-2D7D2386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1BAECC-D409-408F-A2EA-5FCACE74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B07C11-065D-1E00-6768-9B3568BC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105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5B03B-29C2-FA3F-8BD4-FAAC5BA1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79CC32-1FF1-A023-BB4E-6C7C3AABE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9F7DC0-0B00-4EA3-84C4-6DFDF3B79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EEB986-E62C-5EBD-70FB-ADFE4A726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93EF0A-DC58-4CDA-D8C3-58FCE5EEA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0243BB-305B-D069-23A9-B5146017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664FC27-5B1E-66EE-4518-3FBA2635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3030D8D-D39A-592A-4E6D-5E4FE119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414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39B21-2682-54AA-6CFB-CE63AD05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18CAD3E-6329-3379-B3E2-B9866540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0B93CF2-4856-E8C5-1F9B-98C01C881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BCBE14-413C-6038-FB17-56C72F40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934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44AB2F-122F-CABD-F2E4-354638F6E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C7DFBF-3E53-42A1-BAF2-F8504A04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F45D1D-8243-421E-2A0E-536FB3F22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535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52CCF-D937-C155-3D9B-9444E904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C7BBFF-6D33-5F81-8111-187BF4C98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D4ADDC-BFA3-D539-7A5E-25ADC292F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82693D-660A-4335-FAEB-B2E4D69E1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3BD797-74B7-06A6-EF69-258EF504F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D192AF-39C6-CC47-BD21-56F8F9C2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976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30F1F-F8EF-3B7F-5AD1-46A36457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F153F3-8D04-69E1-CD45-9C47F39E9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D8E035-F13F-CF8B-D5A2-D33983ABC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F8F70F-BCFE-5DEC-D3FF-3C6F361E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2E8B8F-1EB0-8761-E723-4B5B4C07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80CF1C-E260-8EEE-D985-6A99EA14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266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E6D6538-AE24-FD9E-ED20-D3FE91AF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7CCE21-18C5-E6EC-650A-561E92F61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50CFED-3A3C-D06A-BC03-744EF29C2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ADFA3-0A50-4E44-934D-3289C0A798FA}" type="datetimeFigureOut">
              <a:rPr lang="es-MX" smtClean="0"/>
              <a:t>19/03/2025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EFDE5B-3C54-C252-A475-F7B241D20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226BFB-A48B-56B9-8C3C-1EFAA7062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EDE88-74C8-478F-9E9E-5D68217AAD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11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6473A43-83ED-7D8A-009A-E6EF020C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61" y="-1"/>
            <a:ext cx="9139895" cy="685492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7C57DE9-3DD2-8F5B-B6BE-4FCD7A96FB8D}"/>
              </a:ext>
            </a:extLst>
          </p:cNvPr>
          <p:cNvSpPr/>
          <p:nvPr/>
        </p:nvSpPr>
        <p:spPr>
          <a:xfrm>
            <a:off x="4521666" y="0"/>
            <a:ext cx="8119160" cy="6972300"/>
          </a:xfrm>
          <a:prstGeom prst="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B7026A-1751-F4E3-BB4F-447358B1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035" y="165937"/>
            <a:ext cx="1207403" cy="89390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1B48B5-3BAA-B265-B9F1-A3E8D65C32C6}"/>
              </a:ext>
            </a:extLst>
          </p:cNvPr>
          <p:cNvSpPr txBox="1"/>
          <p:nvPr/>
        </p:nvSpPr>
        <p:spPr>
          <a:xfrm>
            <a:off x="5529650" y="2275170"/>
            <a:ext cx="6121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Segmentación y clasificación de corales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25BBED3-D8F3-59B1-70C5-2D5BB2DFFD1D}"/>
              </a:ext>
            </a:extLst>
          </p:cNvPr>
          <p:cNvCxnSpPr>
            <a:cxnSpLocks/>
          </p:cNvCxnSpPr>
          <p:nvPr/>
        </p:nvCxnSpPr>
        <p:spPr>
          <a:xfrm>
            <a:off x="4521666" y="5349875"/>
            <a:ext cx="811916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D5D5FDB-6477-5436-BBDC-108C1B712D80}"/>
              </a:ext>
            </a:extLst>
          </p:cNvPr>
          <p:cNvSpPr txBox="1"/>
          <p:nvPr/>
        </p:nvSpPr>
        <p:spPr>
          <a:xfrm>
            <a:off x="4521666" y="5431304"/>
            <a:ext cx="355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Tutores: </a:t>
            </a:r>
          </a:p>
          <a:p>
            <a:r>
              <a:rPr lang="es-MX" dirty="0"/>
              <a:t>Dr. Rubén Darío Ramírez Ramírez</a:t>
            </a:r>
          </a:p>
          <a:p>
            <a:r>
              <a:rPr lang="es-MX" dirty="0"/>
              <a:t>Dr. Héctor Nava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B747064-4D26-1918-4C35-333332548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297" y="49450"/>
            <a:ext cx="1078703" cy="10787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9176409-6574-CCE3-5576-23779A47C8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46" t="16279" r="13353" b="19292"/>
          <a:stretch/>
        </p:blipFill>
        <p:spPr>
          <a:xfrm>
            <a:off x="6905624" y="165937"/>
            <a:ext cx="2343151" cy="11485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8E97E0-B556-242C-3DB7-66A8583AB933}"/>
              </a:ext>
            </a:extLst>
          </p:cNvPr>
          <p:cNvSpPr txBox="1"/>
          <p:nvPr/>
        </p:nvSpPr>
        <p:spPr>
          <a:xfrm>
            <a:off x="9141291" y="6208590"/>
            <a:ext cx="345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Correo electrónico:</a:t>
            </a:r>
          </a:p>
          <a:p>
            <a:r>
              <a:rPr lang="es-MX" dirty="0"/>
              <a:t>rubenramirezbio@gmail.com</a:t>
            </a:r>
          </a:p>
        </p:txBody>
      </p:sp>
    </p:spTree>
    <p:extLst>
      <p:ext uri="{BB962C8B-B14F-4D97-AF65-F5344CB8AC3E}">
        <p14:creationId xmlns:p14="http://schemas.microsoft.com/office/powerpoint/2010/main" val="836366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C83FC-3B14-F17B-9D72-10C0299D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D7923C0-DABC-E14C-2222-3FCC1566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2" y="-584838"/>
            <a:ext cx="11256146" cy="747989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1173221-6325-F8A9-8907-86B7F7AB0DD8}"/>
              </a:ext>
            </a:extLst>
          </p:cNvPr>
          <p:cNvSpPr/>
          <p:nvPr/>
        </p:nvSpPr>
        <p:spPr>
          <a:xfrm>
            <a:off x="2581275" y="361950"/>
            <a:ext cx="3962400" cy="933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4DAD54A-1E91-06E3-C6C8-1A6A5C181999}"/>
              </a:ext>
            </a:extLst>
          </p:cNvPr>
          <p:cNvSpPr txBox="1"/>
          <p:nvPr/>
        </p:nvSpPr>
        <p:spPr>
          <a:xfrm>
            <a:off x="2592480" y="375983"/>
            <a:ext cx="3960440" cy="923330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Contacto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MsC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. </a:t>
            </a:r>
            <a:r>
              <a:rPr lang="es-ES" b="1" kern="0" dirty="0">
                <a:solidFill>
                  <a:prstClr val="black"/>
                </a:solidFill>
                <a:latin typeface="Arial Narrow" panose="020B0606020202030204" pitchFamily="34" charset="0"/>
              </a:rPr>
              <a:t>Rubén Darío Ramírez </a:t>
            </a:r>
            <a:r>
              <a:rPr lang="es-ES" b="1" kern="0" dirty="0" err="1">
                <a:solidFill>
                  <a:prstClr val="black"/>
                </a:solidFill>
                <a:latin typeface="Arial Narrow" panose="020B0606020202030204" pitchFamily="34" charset="0"/>
              </a:rPr>
              <a:t>Ramírez</a:t>
            </a:r>
            <a:endParaRPr kumimoji="0" lang="es-MX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e-mail: rubenramirezbio@gmail.com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ECB5ADA-329F-C2E3-195F-3CC43FB4B294}"/>
              </a:ext>
            </a:extLst>
          </p:cNvPr>
          <p:cNvSpPr/>
          <p:nvPr/>
        </p:nvSpPr>
        <p:spPr>
          <a:xfrm>
            <a:off x="0" y="0"/>
            <a:ext cx="2259106" cy="6947647"/>
          </a:xfrm>
          <a:prstGeom prst="rect">
            <a:avLst/>
          </a:prstGeom>
          <a:solidFill>
            <a:srgbClr val="600E32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8908A6-1579-8F27-F1E3-A13D9A29AEA2}"/>
              </a:ext>
            </a:extLst>
          </p:cNvPr>
          <p:cNvSpPr txBox="1"/>
          <p:nvPr/>
        </p:nvSpPr>
        <p:spPr>
          <a:xfrm rot="16200000">
            <a:off x="-1709442" y="2878767"/>
            <a:ext cx="56779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043984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0D472-59AE-6257-600D-87FCD99CF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52F8C94-83C8-0440-917C-A68ADDC4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64" y="-151928"/>
            <a:ext cx="10754439" cy="750793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058B06A-71C5-6A7D-A44A-4B8639611374}"/>
              </a:ext>
            </a:extLst>
          </p:cNvPr>
          <p:cNvSpPr/>
          <p:nvPr/>
        </p:nvSpPr>
        <p:spPr>
          <a:xfrm>
            <a:off x="0" y="0"/>
            <a:ext cx="2259106" cy="6947647"/>
          </a:xfrm>
          <a:prstGeom prst="rect">
            <a:avLst/>
          </a:prstGeom>
          <a:solidFill>
            <a:srgbClr val="600E32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524ABF-C9C0-F521-C9F7-17FBD75E68A1}"/>
              </a:ext>
            </a:extLst>
          </p:cNvPr>
          <p:cNvSpPr txBox="1"/>
          <p:nvPr/>
        </p:nvSpPr>
        <p:spPr>
          <a:xfrm rot="16200000">
            <a:off x="-1709442" y="3278873"/>
            <a:ext cx="567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Arrecifes de coral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0A0C770-1D62-D4FE-E6C0-7E33EC999C2A}"/>
              </a:ext>
            </a:extLst>
          </p:cNvPr>
          <p:cNvSpPr/>
          <p:nvPr/>
        </p:nvSpPr>
        <p:spPr>
          <a:xfrm>
            <a:off x="3825234" y="6627168"/>
            <a:ext cx="31021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Arial" panose="020B0604020202020204" pitchFamily="34" charset="0"/>
              </a:rPr>
              <a:t>Rohwer y Kelley, 2004; Reshef </a:t>
            </a:r>
            <a:r>
              <a:rPr kumimoji="0" lang="es-MX" sz="9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Arial" panose="020B0604020202020204" pitchFamily="34" charset="0"/>
              </a:rPr>
              <a:t>et al</a:t>
            </a:r>
            <a:r>
              <a:rPr kumimoji="0" lang="es-MX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Arial" panose="020B0604020202020204" pitchFamily="34" charset="0"/>
              </a:rPr>
              <a:t>., 2006; </a:t>
            </a:r>
            <a:r>
              <a:rPr kumimoji="0" lang="es-MX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Littman </a:t>
            </a:r>
            <a:r>
              <a:rPr kumimoji="0" lang="es-MX" sz="9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et al., </a:t>
            </a:r>
            <a:r>
              <a:rPr kumimoji="0" lang="es-MX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38921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F46667-4B3F-58BF-AB09-104FA50AF732}"/>
              </a:ext>
            </a:extLst>
          </p:cNvPr>
          <p:cNvSpPr/>
          <p:nvPr/>
        </p:nvSpPr>
        <p:spPr>
          <a:xfrm>
            <a:off x="0" y="0"/>
            <a:ext cx="2259106" cy="6947647"/>
          </a:xfrm>
          <a:prstGeom prst="rect">
            <a:avLst/>
          </a:prstGeom>
          <a:solidFill>
            <a:srgbClr val="600E32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0B49F9-0DB5-6313-B04D-61941640E157}"/>
              </a:ext>
            </a:extLst>
          </p:cNvPr>
          <p:cNvSpPr txBox="1"/>
          <p:nvPr/>
        </p:nvSpPr>
        <p:spPr>
          <a:xfrm rot="16200000">
            <a:off x="-1709442" y="3278873"/>
            <a:ext cx="567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 Coral</a:t>
            </a:r>
          </a:p>
        </p:txBody>
      </p:sp>
      <p:pic>
        <p:nvPicPr>
          <p:cNvPr id="7" name="Marcador de contenido 7">
            <a:extLst>
              <a:ext uri="{FF2B5EF4-FFF2-40B4-BE49-F238E27FC236}">
                <a16:creationId xmlns:a16="http://schemas.microsoft.com/office/drawing/2014/main" id="{B4A232AB-CE59-F4B3-7E98-420FE280E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242" l="27314" r="98420">
                        <a14:backgroundMark x1="39221" y1="47816" x2="39221" y2="47816"/>
                        <a14:backgroundMark x1="48138" y1="19423" x2="48138" y2="19423"/>
                        <a14:backgroundMark x1="67833" y1="18487" x2="67833" y2="18487"/>
                        <a14:backgroundMark x1="80982" y1="46646" x2="80982" y2="46646"/>
                        <a14:backgroundMark x1="70203" y1="68565" x2="70203" y2="68565"/>
                        <a14:backgroundMark x1="48984" y1="62715" x2="48984" y2="62715"/>
                        <a14:backgroundMark x1="49210" y1="75585" x2="49210" y2="75585"/>
                      </a14:backgroundRemoval>
                    </a14:imgEffect>
                  </a14:imgLayer>
                </a14:imgProps>
              </a:ext>
            </a:extLst>
          </a:blip>
          <a:srcRect l="30246" r="7797" b="19785"/>
          <a:stretch/>
        </p:blipFill>
        <p:spPr>
          <a:xfrm>
            <a:off x="3825234" y="415548"/>
            <a:ext cx="6524747" cy="6111788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AEAE3AB-C982-BC74-11F7-E093588175BB}"/>
              </a:ext>
            </a:extLst>
          </p:cNvPr>
          <p:cNvSpPr/>
          <p:nvPr/>
        </p:nvSpPr>
        <p:spPr>
          <a:xfrm>
            <a:off x="3825234" y="6627168"/>
            <a:ext cx="31021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Arial" panose="020B0604020202020204" pitchFamily="34" charset="0"/>
              </a:rPr>
              <a:t>Rohwer y Kelley, 2004; Reshef </a:t>
            </a:r>
            <a:r>
              <a:rPr kumimoji="0" lang="es-MX" sz="9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Arial" panose="020B0604020202020204" pitchFamily="34" charset="0"/>
              </a:rPr>
              <a:t>et al</a:t>
            </a:r>
            <a:r>
              <a:rPr kumimoji="0" lang="es-MX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Arial" panose="020B0604020202020204" pitchFamily="34" charset="0"/>
              </a:rPr>
              <a:t>., 2006; </a:t>
            </a:r>
            <a:r>
              <a:rPr kumimoji="0" lang="es-MX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Littman </a:t>
            </a:r>
            <a:r>
              <a:rPr kumimoji="0" lang="es-MX" sz="9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et al., </a:t>
            </a:r>
            <a:r>
              <a:rPr kumimoji="0" lang="es-MX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2011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574756C-D3EE-C6AE-0CD8-FACC2D049E2A}"/>
              </a:ext>
            </a:extLst>
          </p:cNvPr>
          <p:cNvSpPr/>
          <p:nvPr/>
        </p:nvSpPr>
        <p:spPr>
          <a:xfrm>
            <a:off x="4122241" y="3375959"/>
            <a:ext cx="867347" cy="586549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D4CB233-9EEE-83D0-8FC7-0BE96C71E84F}"/>
              </a:ext>
            </a:extLst>
          </p:cNvPr>
          <p:cNvSpPr/>
          <p:nvPr/>
        </p:nvSpPr>
        <p:spPr>
          <a:xfrm>
            <a:off x="8782993" y="1575914"/>
            <a:ext cx="1134591" cy="653307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CF82D58-7933-8AE8-8960-D05ABD61DAE1}"/>
              </a:ext>
            </a:extLst>
          </p:cNvPr>
          <p:cNvSpPr/>
          <p:nvPr/>
        </p:nvSpPr>
        <p:spPr>
          <a:xfrm>
            <a:off x="8552087" y="5408750"/>
            <a:ext cx="1080120" cy="664683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3927B15-4A6E-AAED-C535-8B579CDD2335}"/>
              </a:ext>
            </a:extLst>
          </p:cNvPr>
          <p:cNvSpPr/>
          <p:nvPr/>
        </p:nvSpPr>
        <p:spPr>
          <a:xfrm>
            <a:off x="10099229" y="3230562"/>
            <a:ext cx="183415" cy="366681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ángulo redondeado 16">
            <a:extLst>
              <a:ext uri="{FF2B5EF4-FFF2-40B4-BE49-F238E27FC236}">
                <a16:creationId xmlns:a16="http://schemas.microsoft.com/office/drawing/2014/main" id="{2B3EA74B-1331-7701-EDF2-5D548021E2A6}"/>
              </a:ext>
            </a:extLst>
          </p:cNvPr>
          <p:cNvSpPr/>
          <p:nvPr/>
        </p:nvSpPr>
        <p:spPr>
          <a:xfrm>
            <a:off x="8326043" y="1489147"/>
            <a:ext cx="766104" cy="413423"/>
          </a:xfrm>
          <a:prstGeom prst="round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1B9A7E-B713-E85C-83BD-D55AE0394038}"/>
              </a:ext>
            </a:extLst>
          </p:cNvPr>
          <p:cNvSpPr/>
          <p:nvPr/>
        </p:nvSpPr>
        <p:spPr>
          <a:xfrm>
            <a:off x="7800326" y="5289065"/>
            <a:ext cx="130359" cy="391848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E9837DC-6529-CFC5-5A38-5D9A8A667B4F}"/>
              </a:ext>
            </a:extLst>
          </p:cNvPr>
          <p:cNvSpPr/>
          <p:nvPr/>
        </p:nvSpPr>
        <p:spPr>
          <a:xfrm>
            <a:off x="7800323" y="6073433"/>
            <a:ext cx="1173792" cy="206308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9C9B96D-E92E-5BC0-6952-9CF60D01A2A4}"/>
              </a:ext>
            </a:extLst>
          </p:cNvPr>
          <p:cNvSpPr/>
          <p:nvPr/>
        </p:nvSpPr>
        <p:spPr>
          <a:xfrm>
            <a:off x="9374150" y="3133294"/>
            <a:ext cx="411199" cy="278203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28575C0-6CD8-FC4B-1203-4DA47ED7A32A}"/>
              </a:ext>
            </a:extLst>
          </p:cNvPr>
          <p:cNvSpPr/>
          <p:nvPr/>
        </p:nvSpPr>
        <p:spPr>
          <a:xfrm>
            <a:off x="4567107" y="2932087"/>
            <a:ext cx="661203" cy="624655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A95A82B-85D5-5E9C-2610-0854718FF3C1}"/>
              </a:ext>
            </a:extLst>
          </p:cNvPr>
          <p:cNvSpPr/>
          <p:nvPr/>
        </p:nvSpPr>
        <p:spPr>
          <a:xfrm>
            <a:off x="6356043" y="5680915"/>
            <a:ext cx="2103111" cy="392519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2911B92-21A0-74C1-029F-C5D4E451FFD8}"/>
              </a:ext>
            </a:extLst>
          </p:cNvPr>
          <p:cNvSpPr/>
          <p:nvPr/>
        </p:nvSpPr>
        <p:spPr>
          <a:xfrm>
            <a:off x="8174490" y="5289065"/>
            <a:ext cx="608503" cy="510680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A73C956-EE7D-2BA1-FE8E-E91E1C232D40}"/>
              </a:ext>
            </a:extLst>
          </p:cNvPr>
          <p:cNvSpPr/>
          <p:nvPr/>
        </p:nvSpPr>
        <p:spPr>
          <a:xfrm>
            <a:off x="5050006" y="2780803"/>
            <a:ext cx="466144" cy="194103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11FAE87-17B8-FFEC-62CB-F013DD95F4FD}"/>
              </a:ext>
            </a:extLst>
          </p:cNvPr>
          <p:cNvSpPr/>
          <p:nvPr/>
        </p:nvSpPr>
        <p:spPr>
          <a:xfrm>
            <a:off x="7449044" y="974259"/>
            <a:ext cx="1103045" cy="684488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DC5764E-C404-6BCC-73DA-8CA1455FD7E8}"/>
              </a:ext>
            </a:extLst>
          </p:cNvPr>
          <p:cNvSpPr/>
          <p:nvPr/>
        </p:nvSpPr>
        <p:spPr>
          <a:xfrm>
            <a:off x="8578428" y="2238401"/>
            <a:ext cx="926084" cy="1596172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2581438-9113-A5EF-9F79-8F248B1FB50E}"/>
              </a:ext>
            </a:extLst>
          </p:cNvPr>
          <p:cNvSpPr txBox="1"/>
          <p:nvPr/>
        </p:nvSpPr>
        <p:spPr>
          <a:xfrm>
            <a:off x="8705450" y="5427954"/>
            <a:ext cx="109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104C7E"/>
                </a:solidFill>
                <a:cs typeface="Calibri" panose="020F0502020204030204" pitchFamily="34" charset="0"/>
              </a:rPr>
              <a:t>Arqueas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9D638E8-B415-C7A4-52E3-45D6721C7679}"/>
              </a:ext>
            </a:extLst>
          </p:cNvPr>
          <p:cNvSpPr txBox="1"/>
          <p:nvPr/>
        </p:nvSpPr>
        <p:spPr>
          <a:xfrm>
            <a:off x="3549187" y="3140534"/>
            <a:ext cx="11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104C7E"/>
                </a:solidFill>
                <a:cs typeface="Calibri" panose="020F0502020204030204" pitchFamily="34" charset="0"/>
              </a:rPr>
              <a:t>Bacterias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32D3B7A-50EC-1E48-01B9-63FBAF83B01F}"/>
              </a:ext>
            </a:extLst>
          </p:cNvPr>
          <p:cNvSpPr txBox="1"/>
          <p:nvPr/>
        </p:nvSpPr>
        <p:spPr>
          <a:xfrm>
            <a:off x="5643360" y="609364"/>
            <a:ext cx="109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104C7E"/>
                </a:solidFill>
                <a:cs typeface="Calibri" panose="020F0502020204030204" pitchFamily="34" charset="0"/>
              </a:rPr>
              <a:t>Hongos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3033B8B-F21D-5BB4-BE5D-BDF49470F2E4}"/>
              </a:ext>
            </a:extLst>
          </p:cNvPr>
          <p:cNvSpPr txBox="1"/>
          <p:nvPr/>
        </p:nvSpPr>
        <p:spPr>
          <a:xfrm>
            <a:off x="4095687" y="5504699"/>
            <a:ext cx="109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104C7E"/>
                </a:solidFill>
                <a:cs typeface="Calibri" panose="020F0502020204030204" pitchFamily="34" charset="0"/>
              </a:rPr>
              <a:t>Virus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13D9F74-4F33-CA2D-FC6F-21B78A504F40}"/>
              </a:ext>
            </a:extLst>
          </p:cNvPr>
          <p:cNvSpPr txBox="1"/>
          <p:nvPr/>
        </p:nvSpPr>
        <p:spPr>
          <a:xfrm>
            <a:off x="6238032" y="6103898"/>
            <a:ext cx="1211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104C7E"/>
                </a:solidFill>
                <a:cs typeface="Calibri" panose="020F0502020204030204" pitchFamily="34" charset="0"/>
              </a:rPr>
              <a:t>Zooxantelas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FF89BB8-2544-AE36-B221-D4F0266E1EED}"/>
              </a:ext>
            </a:extLst>
          </p:cNvPr>
          <p:cNvSpPr/>
          <p:nvPr/>
        </p:nvSpPr>
        <p:spPr>
          <a:xfrm>
            <a:off x="4209721" y="909694"/>
            <a:ext cx="2481041" cy="749057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8A465E8-D1BF-93CE-7F73-78B81EAEA9E4}"/>
              </a:ext>
            </a:extLst>
          </p:cNvPr>
          <p:cNvSpPr/>
          <p:nvPr/>
        </p:nvSpPr>
        <p:spPr>
          <a:xfrm>
            <a:off x="4209721" y="1658750"/>
            <a:ext cx="1113731" cy="695873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F85FBE9-A09B-3C5C-AA52-075BF7B9B0A3}"/>
              </a:ext>
            </a:extLst>
          </p:cNvPr>
          <p:cNvSpPr/>
          <p:nvPr/>
        </p:nvSpPr>
        <p:spPr>
          <a:xfrm>
            <a:off x="8821733" y="3156113"/>
            <a:ext cx="1174657" cy="1654873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7630661C-7929-B0A3-85B6-095D4A97974E}"/>
              </a:ext>
            </a:extLst>
          </p:cNvPr>
          <p:cNvSpPr/>
          <p:nvPr/>
        </p:nvSpPr>
        <p:spPr>
          <a:xfrm>
            <a:off x="4982790" y="5369004"/>
            <a:ext cx="1576245" cy="707992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lecha abajo 13">
            <a:extLst>
              <a:ext uri="{FF2B5EF4-FFF2-40B4-BE49-F238E27FC236}">
                <a16:creationId xmlns:a16="http://schemas.microsoft.com/office/drawing/2014/main" id="{9EABB95D-CC04-B69D-A00E-1AAD18AC8490}"/>
              </a:ext>
            </a:extLst>
          </p:cNvPr>
          <p:cNvSpPr/>
          <p:nvPr/>
        </p:nvSpPr>
        <p:spPr>
          <a:xfrm>
            <a:off x="6793902" y="1104878"/>
            <a:ext cx="215920" cy="289287"/>
          </a:xfrm>
          <a:prstGeom prst="downArrow">
            <a:avLst/>
          </a:prstGeom>
          <a:solidFill>
            <a:sysClr val="window" lastClr="FFFFFF">
              <a:lumMod val="50000"/>
            </a:sysClr>
          </a:solidFill>
          <a:ln w="19050" cap="rnd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lecha abajo 45">
            <a:extLst>
              <a:ext uri="{FF2B5EF4-FFF2-40B4-BE49-F238E27FC236}">
                <a16:creationId xmlns:a16="http://schemas.microsoft.com/office/drawing/2014/main" id="{E02D83E0-9E5E-D50B-D0A2-51ACCA3F8AB4}"/>
              </a:ext>
            </a:extLst>
          </p:cNvPr>
          <p:cNvSpPr/>
          <p:nvPr/>
        </p:nvSpPr>
        <p:spPr>
          <a:xfrm rot="13734904" flipH="1">
            <a:off x="5083441" y="4562694"/>
            <a:ext cx="163531" cy="435977"/>
          </a:xfrm>
          <a:prstGeom prst="downArrow">
            <a:avLst/>
          </a:prstGeom>
          <a:solidFill>
            <a:sysClr val="window" lastClr="FFFFFF">
              <a:lumMod val="50000"/>
            </a:sysClr>
          </a:solidFill>
          <a:ln w="19050" cap="rnd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lecha abajo 47">
            <a:extLst>
              <a:ext uri="{FF2B5EF4-FFF2-40B4-BE49-F238E27FC236}">
                <a16:creationId xmlns:a16="http://schemas.microsoft.com/office/drawing/2014/main" id="{57AFFA29-21F3-DA17-2F60-77675D78A83D}"/>
              </a:ext>
            </a:extLst>
          </p:cNvPr>
          <p:cNvSpPr/>
          <p:nvPr/>
        </p:nvSpPr>
        <p:spPr>
          <a:xfrm rot="7973126" flipH="1">
            <a:off x="8578660" y="4584296"/>
            <a:ext cx="168869" cy="399823"/>
          </a:xfrm>
          <a:prstGeom prst="downArrow">
            <a:avLst/>
          </a:prstGeom>
          <a:solidFill>
            <a:sysClr val="window" lastClr="FFFFFF">
              <a:lumMod val="50000"/>
            </a:sysClr>
          </a:solidFill>
          <a:ln w="19050" cap="rnd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2C0E8FD-8671-A8CA-3D13-C5B1FF393D94}"/>
              </a:ext>
            </a:extLst>
          </p:cNvPr>
          <p:cNvSpPr/>
          <p:nvPr/>
        </p:nvSpPr>
        <p:spPr>
          <a:xfrm>
            <a:off x="4617538" y="1087940"/>
            <a:ext cx="4573772" cy="4433739"/>
          </a:xfrm>
          <a:prstGeom prst="ellipse">
            <a:avLst/>
          </a:prstGeom>
          <a:noFill/>
          <a:ln w="19050" cap="rnd" cmpd="sng" algn="ctr">
            <a:solidFill>
              <a:srgbClr val="94CE67">
                <a:shade val="50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lecha abajo 43">
            <a:extLst>
              <a:ext uri="{FF2B5EF4-FFF2-40B4-BE49-F238E27FC236}">
                <a16:creationId xmlns:a16="http://schemas.microsoft.com/office/drawing/2014/main" id="{7457E399-FB57-896D-A9F2-FC0388840C4B}"/>
              </a:ext>
            </a:extLst>
          </p:cNvPr>
          <p:cNvSpPr/>
          <p:nvPr/>
        </p:nvSpPr>
        <p:spPr>
          <a:xfrm rot="16200000" flipH="1">
            <a:off x="4715995" y="2669510"/>
            <a:ext cx="188851" cy="457169"/>
          </a:xfrm>
          <a:prstGeom prst="downArrow">
            <a:avLst/>
          </a:prstGeom>
          <a:solidFill>
            <a:sysClr val="window" lastClr="FFFFFF">
              <a:lumMod val="50000"/>
            </a:sysClr>
          </a:solidFill>
          <a:ln w="19050" cap="rnd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AB241B8-53ED-0FB9-579D-406FDD77C723}"/>
              </a:ext>
            </a:extLst>
          </p:cNvPr>
          <p:cNvSpPr txBox="1"/>
          <p:nvPr/>
        </p:nvSpPr>
        <p:spPr>
          <a:xfrm>
            <a:off x="4529706" y="4171800"/>
            <a:ext cx="1574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1200" b="1" dirty="0">
              <a:solidFill>
                <a:srgbClr val="104C7E"/>
              </a:solidFill>
              <a:cs typeface="Calibri" panose="020F0502020204030204" pitchFamily="34" charset="0"/>
            </a:endParaRPr>
          </a:p>
        </p:txBody>
      </p:sp>
      <p:sp>
        <p:nvSpPr>
          <p:cNvPr id="43" name="Flecha abajo 46">
            <a:extLst>
              <a:ext uri="{FF2B5EF4-FFF2-40B4-BE49-F238E27FC236}">
                <a16:creationId xmlns:a16="http://schemas.microsoft.com/office/drawing/2014/main" id="{D6089613-7480-ED66-016F-0554CDB94687}"/>
              </a:ext>
            </a:extLst>
          </p:cNvPr>
          <p:cNvSpPr/>
          <p:nvPr/>
        </p:nvSpPr>
        <p:spPr>
          <a:xfrm rot="10800000" flipH="1">
            <a:off x="6775312" y="5213596"/>
            <a:ext cx="186260" cy="408744"/>
          </a:xfrm>
          <a:prstGeom prst="downArrow">
            <a:avLst/>
          </a:prstGeom>
          <a:solidFill>
            <a:sysClr val="window" lastClr="FFFFFF">
              <a:lumMod val="50000"/>
            </a:sysClr>
          </a:solidFill>
          <a:ln w="19050" cap="rnd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2" descr="Resultado de imagen para zooxantelas">
            <a:extLst>
              <a:ext uri="{FF2B5EF4-FFF2-40B4-BE49-F238E27FC236}">
                <a16:creationId xmlns:a16="http://schemas.microsoft.com/office/drawing/2014/main" id="{511FEC00-5204-FE82-D9ED-8CA35B8A6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1" r="24246" b="8932"/>
          <a:stretch/>
        </p:blipFill>
        <p:spPr bwMode="auto">
          <a:xfrm>
            <a:off x="6363758" y="5451532"/>
            <a:ext cx="1056287" cy="67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AE4E317-E232-0687-4718-8EF6DC2391E5}"/>
              </a:ext>
            </a:extLst>
          </p:cNvPr>
          <p:cNvSpPr/>
          <p:nvPr/>
        </p:nvSpPr>
        <p:spPr>
          <a:xfrm>
            <a:off x="9462526" y="2363010"/>
            <a:ext cx="865545" cy="84270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680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FE4B-A9E5-FC67-9BDF-71104FECC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1D193D0-6881-FC11-275D-14D166A5A8A8}"/>
              </a:ext>
            </a:extLst>
          </p:cNvPr>
          <p:cNvSpPr/>
          <p:nvPr/>
        </p:nvSpPr>
        <p:spPr>
          <a:xfrm>
            <a:off x="0" y="0"/>
            <a:ext cx="2259106" cy="6947647"/>
          </a:xfrm>
          <a:prstGeom prst="rect">
            <a:avLst/>
          </a:prstGeom>
          <a:solidFill>
            <a:srgbClr val="600E32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6FE21F-D05D-2FEB-0006-8086A56A4F02}"/>
              </a:ext>
            </a:extLst>
          </p:cNvPr>
          <p:cNvSpPr txBox="1"/>
          <p:nvPr/>
        </p:nvSpPr>
        <p:spPr>
          <a:xfrm rot="16200000">
            <a:off x="-1709442" y="3278873"/>
            <a:ext cx="567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Importancia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973401-17FF-2C01-FA8A-2AD35945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04" y="-1"/>
            <a:ext cx="9932895" cy="53442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B0CABA-BC31-BD04-3C7E-89D16D448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484" y="5344260"/>
            <a:ext cx="8236410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1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8AC7B-FFBB-BC3C-A642-270624FB9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B7B62A2-1327-C763-A3A8-2D2C97BC5623}"/>
              </a:ext>
            </a:extLst>
          </p:cNvPr>
          <p:cNvSpPr/>
          <p:nvPr/>
        </p:nvSpPr>
        <p:spPr>
          <a:xfrm>
            <a:off x="0" y="0"/>
            <a:ext cx="2259106" cy="6947647"/>
          </a:xfrm>
          <a:prstGeom prst="rect">
            <a:avLst/>
          </a:prstGeom>
          <a:solidFill>
            <a:srgbClr val="600E32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BF3FAD-6AA6-E06C-B129-56181BC4A6E4}"/>
              </a:ext>
            </a:extLst>
          </p:cNvPr>
          <p:cNvSpPr txBox="1"/>
          <p:nvPr/>
        </p:nvSpPr>
        <p:spPr>
          <a:xfrm rot="16200000">
            <a:off x="-1709442" y="3278873"/>
            <a:ext cx="567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Conservación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14431A9-49F1-B268-9733-93DCFB411424}"/>
              </a:ext>
            </a:extLst>
          </p:cNvPr>
          <p:cNvSpPr/>
          <p:nvPr/>
        </p:nvSpPr>
        <p:spPr>
          <a:xfrm>
            <a:off x="2917371" y="217714"/>
            <a:ext cx="8778240" cy="6296297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03E56D8-AA4A-17E4-306A-460446247117}"/>
              </a:ext>
            </a:extLst>
          </p:cNvPr>
          <p:cNvSpPr/>
          <p:nvPr/>
        </p:nvSpPr>
        <p:spPr>
          <a:xfrm>
            <a:off x="4110446" y="3289935"/>
            <a:ext cx="2647406" cy="2725783"/>
          </a:xfrm>
          <a:prstGeom prst="ellipse">
            <a:avLst/>
          </a:prstGeom>
          <a:solidFill>
            <a:srgbClr val="581E26"/>
          </a:solidFill>
          <a:ln>
            <a:solidFill>
              <a:srgbClr val="581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PROBLEMA ANTRÓPICO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6CFD0F2-F2CE-74CA-AF5B-109980FBE14F}"/>
              </a:ext>
            </a:extLst>
          </p:cNvPr>
          <p:cNvSpPr/>
          <p:nvPr/>
        </p:nvSpPr>
        <p:spPr>
          <a:xfrm>
            <a:off x="5982788" y="1060541"/>
            <a:ext cx="2647406" cy="2725783"/>
          </a:xfrm>
          <a:prstGeom prst="ellipse">
            <a:avLst/>
          </a:prstGeom>
          <a:solidFill>
            <a:srgbClr val="581E26"/>
          </a:solidFill>
          <a:ln>
            <a:solidFill>
              <a:srgbClr val="581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COMPOSICIÓN DEL HOLOBIONTE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9FA65C6-4997-C19F-74F9-1759A0D7E20A}"/>
              </a:ext>
            </a:extLst>
          </p:cNvPr>
          <p:cNvSpPr/>
          <p:nvPr/>
        </p:nvSpPr>
        <p:spPr>
          <a:xfrm>
            <a:off x="7964756" y="3333477"/>
            <a:ext cx="2647406" cy="2725783"/>
          </a:xfrm>
          <a:prstGeom prst="ellipse">
            <a:avLst/>
          </a:prstGeom>
          <a:solidFill>
            <a:srgbClr val="581E26"/>
          </a:solidFill>
          <a:ln>
            <a:solidFill>
              <a:srgbClr val="581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MONITOREO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126FF3-AF9D-8EE3-A99C-D51686DA25F6}"/>
              </a:ext>
            </a:extLst>
          </p:cNvPr>
          <p:cNvSpPr txBox="1"/>
          <p:nvPr/>
        </p:nvSpPr>
        <p:spPr>
          <a:xfrm>
            <a:off x="4724400" y="296091"/>
            <a:ext cx="516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PROYECTO DE CONSERVACIÓN</a:t>
            </a:r>
          </a:p>
        </p:txBody>
      </p:sp>
    </p:spTree>
    <p:extLst>
      <p:ext uri="{BB962C8B-B14F-4D97-AF65-F5344CB8AC3E}">
        <p14:creationId xmlns:p14="http://schemas.microsoft.com/office/powerpoint/2010/main" val="43687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16B60-5420-C88B-1609-45481B27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9DBFBB-1C5D-8D79-6307-D9CEBC66F0B0}"/>
              </a:ext>
            </a:extLst>
          </p:cNvPr>
          <p:cNvSpPr/>
          <p:nvPr/>
        </p:nvSpPr>
        <p:spPr>
          <a:xfrm>
            <a:off x="0" y="0"/>
            <a:ext cx="2259106" cy="6947647"/>
          </a:xfrm>
          <a:prstGeom prst="rect">
            <a:avLst/>
          </a:prstGeom>
          <a:solidFill>
            <a:srgbClr val="600E32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AC9EFA-7C0A-084D-E0C5-5EFE1FCCB430}"/>
              </a:ext>
            </a:extLst>
          </p:cNvPr>
          <p:cNvSpPr txBox="1"/>
          <p:nvPr/>
        </p:nvSpPr>
        <p:spPr>
          <a:xfrm rot="16200000">
            <a:off x="-1709442" y="3278873"/>
            <a:ext cx="567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Clasificación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0C6F98E-2BBB-BF93-9623-1A14312B45D9}"/>
              </a:ext>
            </a:extLst>
          </p:cNvPr>
          <p:cNvSpPr/>
          <p:nvPr/>
        </p:nvSpPr>
        <p:spPr>
          <a:xfrm>
            <a:off x="4984814" y="639219"/>
            <a:ext cx="4206811" cy="685800"/>
          </a:xfrm>
          <a:prstGeom prst="roundRect">
            <a:avLst/>
          </a:prstGeom>
          <a:solidFill>
            <a:srgbClr val="581E26"/>
          </a:solidFill>
          <a:ln>
            <a:solidFill>
              <a:srgbClr val="581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Redes Neuronales Convolucionales (CNN)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665CED-E12E-7EFA-61CC-CB5AA8FF61B2}"/>
              </a:ext>
            </a:extLst>
          </p:cNvPr>
          <p:cNvSpPr txBox="1"/>
          <p:nvPr/>
        </p:nvSpPr>
        <p:spPr>
          <a:xfrm>
            <a:off x="3179792" y="2045159"/>
            <a:ext cx="6905625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s-ES" sz="2000" b="1" u="none" strike="noStrike" dirty="0">
                <a:effectLst/>
                <a:ea typeface="Times New Roman" panose="02020603050405020304" pitchFamily="18" charset="0"/>
              </a:rPr>
              <a:t>Variabilidad intra e interespecífica</a:t>
            </a:r>
            <a:r>
              <a:rPr lang="es-ES" sz="2000" u="none" strike="noStrike" dirty="0">
                <a:effectLst/>
                <a:ea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s-ES" sz="2000" b="1" u="none" strike="noStrike" dirty="0">
                <a:effectLst/>
                <a:ea typeface="Times New Roman" panose="02020603050405020304" pitchFamily="18" charset="0"/>
              </a:rPr>
              <a:t>Condiciones ambientales</a:t>
            </a:r>
          </a:p>
          <a:p>
            <a:pPr marL="342900" lvl="0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s-ES" sz="2000" b="1" dirty="0">
                <a:ea typeface="Times New Roman" panose="02020603050405020304" pitchFamily="18" charset="0"/>
              </a:rPr>
              <a:t>Factores técnicos</a:t>
            </a:r>
            <a:endParaRPr lang="es-ES" sz="2000" b="1" u="none" strike="noStrike" dirty="0">
              <a:effectLst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●"/>
            </a:pPr>
            <a:r>
              <a:rPr lang="es-ES" sz="2000" b="1" dirty="0"/>
              <a:t>Datos limitados 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D63A13-36AA-1529-3004-BC87D4A9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2265514"/>
            <a:ext cx="4276967" cy="2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62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2C878-AD76-24F1-3C40-CC082836C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E354017-DDF7-51CF-A81C-09A695803537}"/>
              </a:ext>
            </a:extLst>
          </p:cNvPr>
          <p:cNvSpPr/>
          <p:nvPr/>
        </p:nvSpPr>
        <p:spPr>
          <a:xfrm>
            <a:off x="0" y="0"/>
            <a:ext cx="2259106" cy="6947647"/>
          </a:xfrm>
          <a:prstGeom prst="rect">
            <a:avLst/>
          </a:prstGeom>
          <a:solidFill>
            <a:srgbClr val="600E32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9872F0-A2D8-9A70-4668-5D574CA5C8EB}"/>
              </a:ext>
            </a:extLst>
          </p:cNvPr>
          <p:cNvSpPr txBox="1"/>
          <p:nvPr/>
        </p:nvSpPr>
        <p:spPr>
          <a:xfrm rot="16200000">
            <a:off x="-1709442" y="3278873"/>
            <a:ext cx="567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Segmentación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4E3258B-18F6-1222-CF03-ECC9518E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05" y="-7104"/>
            <a:ext cx="6759325" cy="686510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428985-1897-C5D5-7532-C009DBD9F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41839" y="2782421"/>
            <a:ext cx="4382112" cy="128605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F3E7D1E-C49D-BF34-AE13-E1D3E553F3BE}"/>
              </a:ext>
            </a:extLst>
          </p:cNvPr>
          <p:cNvSpPr txBox="1"/>
          <p:nvPr/>
        </p:nvSpPr>
        <p:spPr>
          <a:xfrm>
            <a:off x="10575922" y="1771650"/>
            <a:ext cx="143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Blanqueado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84CA479-554F-012B-750A-4B4F4604DD04}"/>
              </a:ext>
            </a:extLst>
          </p:cNvPr>
          <p:cNvSpPr txBox="1"/>
          <p:nvPr/>
        </p:nvSpPr>
        <p:spPr>
          <a:xfrm>
            <a:off x="10575922" y="3232706"/>
            <a:ext cx="143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Muerto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7CF450C-B2D7-95C0-63BB-9927138B59B7}"/>
              </a:ext>
            </a:extLst>
          </p:cNvPr>
          <p:cNvSpPr txBox="1"/>
          <p:nvPr/>
        </p:nvSpPr>
        <p:spPr>
          <a:xfrm>
            <a:off x="10575921" y="4794806"/>
            <a:ext cx="143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Sano</a:t>
            </a:r>
          </a:p>
        </p:txBody>
      </p:sp>
    </p:spTree>
    <p:extLst>
      <p:ext uri="{BB962C8B-B14F-4D97-AF65-F5344CB8AC3E}">
        <p14:creationId xmlns:p14="http://schemas.microsoft.com/office/powerpoint/2010/main" val="304806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CC95E-CADB-5987-0D66-8E54F4732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5581A32-4EED-CD11-825C-7CB2B6D64EEE}"/>
              </a:ext>
            </a:extLst>
          </p:cNvPr>
          <p:cNvSpPr/>
          <p:nvPr/>
        </p:nvSpPr>
        <p:spPr>
          <a:xfrm>
            <a:off x="0" y="0"/>
            <a:ext cx="2259106" cy="6947647"/>
          </a:xfrm>
          <a:prstGeom prst="rect">
            <a:avLst/>
          </a:prstGeom>
          <a:solidFill>
            <a:srgbClr val="600E32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5E02C9B-79FD-1AE2-1244-7F9D504750B2}"/>
              </a:ext>
            </a:extLst>
          </p:cNvPr>
          <p:cNvSpPr txBox="1"/>
          <p:nvPr/>
        </p:nvSpPr>
        <p:spPr>
          <a:xfrm rot="16200000">
            <a:off x="-1709442" y="3278873"/>
            <a:ext cx="567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Segmentación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B92E4B-C983-BB9D-6C82-0778667AF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73" y="719032"/>
            <a:ext cx="7206052" cy="541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E998F-C5F2-B0E2-D6F4-8A59CECA6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ED4F1-DEC4-BC05-5E52-1EB0FAC03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9476" y="149724"/>
            <a:ext cx="6744488" cy="2387598"/>
          </a:xfrm>
          <a:ln>
            <a:solidFill>
              <a:srgbClr val="581E26"/>
            </a:solidFill>
          </a:ln>
        </p:spPr>
        <p:txBody>
          <a:bodyPr anchor="ctr">
            <a:normAutofit/>
          </a:bodyPr>
          <a:lstStyle/>
          <a:p>
            <a:r>
              <a:rPr lang="es-MX" sz="4000" dirty="0"/>
              <a:t>Clasificación de corales usando</a:t>
            </a:r>
            <a:br>
              <a:rPr lang="es-MX" sz="4000" dirty="0"/>
            </a:br>
            <a:r>
              <a:rPr lang="es-MX" sz="4000" dirty="0"/>
              <a:t>arquitecturas  de CNN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0DC395E-7C45-08FF-1A7F-6AF887DCC815}"/>
              </a:ext>
            </a:extLst>
          </p:cNvPr>
          <p:cNvSpPr/>
          <p:nvPr/>
        </p:nvSpPr>
        <p:spPr>
          <a:xfrm>
            <a:off x="0" y="0"/>
            <a:ext cx="2259106" cy="6947647"/>
          </a:xfrm>
          <a:prstGeom prst="rect">
            <a:avLst/>
          </a:prstGeom>
          <a:solidFill>
            <a:srgbClr val="600E32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37DB6A-173F-4E68-2B0E-B4A85E77CEB5}"/>
              </a:ext>
            </a:extLst>
          </p:cNvPr>
          <p:cNvSpPr txBox="1"/>
          <p:nvPr/>
        </p:nvSpPr>
        <p:spPr>
          <a:xfrm rot="16200000">
            <a:off x="-1709442" y="3278873"/>
            <a:ext cx="567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proyecto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CB4F7A7-271D-7707-1A4E-52F7F083907A}"/>
              </a:ext>
            </a:extLst>
          </p:cNvPr>
          <p:cNvSpPr/>
          <p:nvPr/>
        </p:nvSpPr>
        <p:spPr>
          <a:xfrm>
            <a:off x="2459900" y="149724"/>
            <a:ext cx="959575" cy="2387600"/>
          </a:xfrm>
          <a:prstGeom prst="rect">
            <a:avLst/>
          </a:prstGeom>
          <a:solidFill>
            <a:srgbClr val="581E26"/>
          </a:solidFill>
          <a:ln>
            <a:solidFill>
              <a:srgbClr val="581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7631CE4-3266-C1C8-F981-1AE7A91954DE}"/>
              </a:ext>
            </a:extLst>
          </p:cNvPr>
          <p:cNvSpPr/>
          <p:nvPr/>
        </p:nvSpPr>
        <p:spPr>
          <a:xfrm>
            <a:off x="10163963" y="149723"/>
            <a:ext cx="1818487" cy="2387599"/>
          </a:xfrm>
          <a:prstGeom prst="rect">
            <a:avLst/>
          </a:prstGeom>
          <a:solidFill>
            <a:srgbClr val="581E26"/>
          </a:solidFill>
          <a:ln>
            <a:solidFill>
              <a:srgbClr val="581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/>
              <a:t>Transfern</a:t>
            </a:r>
            <a:r>
              <a:rPr lang="es-MX" sz="1200" dirty="0"/>
              <a:t> </a:t>
            </a:r>
            <a:r>
              <a:rPr lang="es-MX" sz="1200" dirty="0" err="1"/>
              <a:t>Learning</a:t>
            </a:r>
            <a:endParaRPr lang="es-MX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/>
              <a:t>Data </a:t>
            </a:r>
            <a:r>
              <a:rPr lang="es-MX" sz="1200" dirty="0" err="1"/>
              <a:t>augmentation</a:t>
            </a:r>
            <a:endParaRPr lang="es-MX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/>
              <a:t>Fine </a:t>
            </a:r>
            <a:r>
              <a:rPr lang="es-MX" sz="1200" dirty="0" err="1"/>
              <a:t>Tuning</a:t>
            </a:r>
            <a:endParaRPr lang="es-MX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/>
              <a:t>Hiperparámetros</a:t>
            </a:r>
            <a:endParaRPr lang="es-MX" sz="1200" dirty="0"/>
          </a:p>
          <a:p>
            <a:endParaRPr lang="es-MX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/>
              <a:t>Diferentes arquitecturas de CNN</a:t>
            </a:r>
          </a:p>
          <a:p>
            <a:endParaRPr lang="es-MX" sz="1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468C8D-BB6A-BC62-EF18-100EF057A732}"/>
              </a:ext>
            </a:extLst>
          </p:cNvPr>
          <p:cNvSpPr txBox="1"/>
          <p:nvPr/>
        </p:nvSpPr>
        <p:spPr>
          <a:xfrm>
            <a:off x="3419476" y="2537324"/>
            <a:ext cx="6744488" cy="1323439"/>
          </a:xfrm>
          <a:prstGeom prst="rect">
            <a:avLst/>
          </a:prstGeom>
          <a:noFill/>
          <a:ln>
            <a:solidFill>
              <a:srgbClr val="581E2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+mj-lt"/>
              </a:rPr>
              <a:t>Segmentación de imágenes usando modelos semánticos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0A33FB-2932-27D6-AAAB-BB2F3EB15B4E}"/>
              </a:ext>
            </a:extLst>
          </p:cNvPr>
          <p:cNvSpPr txBox="1"/>
          <p:nvPr/>
        </p:nvSpPr>
        <p:spPr>
          <a:xfrm>
            <a:off x="3419476" y="3860763"/>
            <a:ext cx="6744488" cy="1323439"/>
          </a:xfrm>
          <a:prstGeom prst="rect">
            <a:avLst/>
          </a:prstGeom>
          <a:noFill/>
          <a:ln>
            <a:solidFill>
              <a:srgbClr val="581E2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+mj-lt"/>
              </a:rPr>
              <a:t>Segmentación de imágenes usando modelos de instancias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282C006-E21B-4F78-F4DE-318900261E20}"/>
              </a:ext>
            </a:extLst>
          </p:cNvPr>
          <p:cNvSpPr txBox="1"/>
          <p:nvPr/>
        </p:nvSpPr>
        <p:spPr>
          <a:xfrm>
            <a:off x="3419476" y="5184202"/>
            <a:ext cx="6744488" cy="1323439"/>
          </a:xfrm>
          <a:prstGeom prst="rect">
            <a:avLst/>
          </a:prstGeom>
          <a:noFill/>
          <a:ln>
            <a:solidFill>
              <a:srgbClr val="581E2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+mj-lt"/>
              </a:rPr>
              <a:t>Modelo de detección de objetos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67BDC68-2ABB-82A7-7E10-E678FA894D4B}"/>
              </a:ext>
            </a:extLst>
          </p:cNvPr>
          <p:cNvSpPr/>
          <p:nvPr/>
        </p:nvSpPr>
        <p:spPr>
          <a:xfrm>
            <a:off x="2459900" y="2537324"/>
            <a:ext cx="959575" cy="13234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2.1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D6AF747-06CD-9C23-8F27-63094556EABE}"/>
              </a:ext>
            </a:extLst>
          </p:cNvPr>
          <p:cNvSpPr/>
          <p:nvPr/>
        </p:nvSpPr>
        <p:spPr>
          <a:xfrm>
            <a:off x="2459899" y="3860762"/>
            <a:ext cx="959575" cy="13234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2.2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F228AD4-7F7D-25C7-0108-0BAD65422429}"/>
              </a:ext>
            </a:extLst>
          </p:cNvPr>
          <p:cNvSpPr/>
          <p:nvPr/>
        </p:nvSpPr>
        <p:spPr>
          <a:xfrm>
            <a:off x="2459897" y="5184201"/>
            <a:ext cx="959575" cy="13234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2.3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057A6A1-56AF-7BC3-3AC4-55F79ED186A8}"/>
              </a:ext>
            </a:extLst>
          </p:cNvPr>
          <p:cNvSpPr/>
          <p:nvPr/>
        </p:nvSpPr>
        <p:spPr>
          <a:xfrm>
            <a:off x="10163964" y="2537321"/>
            <a:ext cx="1818486" cy="13234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 2 o 3 modelos semánticos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0BEFAE4-5720-2363-ADF2-7BB79616897A}"/>
              </a:ext>
            </a:extLst>
          </p:cNvPr>
          <p:cNvSpPr/>
          <p:nvPr/>
        </p:nvSpPr>
        <p:spPr>
          <a:xfrm>
            <a:off x="10163964" y="3860760"/>
            <a:ext cx="1818486" cy="13234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 2 o 3 modelos de instancias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ACDDD9C-2913-8A47-0878-EC21F6E2FBD3}"/>
              </a:ext>
            </a:extLst>
          </p:cNvPr>
          <p:cNvSpPr/>
          <p:nvPr/>
        </p:nvSpPr>
        <p:spPr>
          <a:xfrm>
            <a:off x="10163964" y="5184200"/>
            <a:ext cx="1818486" cy="13234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Utilización de 2 o 3 modelos de detección de objetos</a:t>
            </a:r>
          </a:p>
        </p:txBody>
      </p:sp>
    </p:spTree>
    <p:extLst>
      <p:ext uri="{BB962C8B-B14F-4D97-AF65-F5344CB8AC3E}">
        <p14:creationId xmlns:p14="http://schemas.microsoft.com/office/powerpoint/2010/main" val="3361965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182</Words>
  <Application>Microsoft Office PowerPoint</Application>
  <PresentationFormat>Panorámica</PresentationFormat>
  <Paragraphs>57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Arial Narrow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Clasificación de corales usando arquitecturas  de CNN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Ruben Ramirez</dc:creator>
  <cp:lastModifiedBy>Ruben Ramirez</cp:lastModifiedBy>
  <cp:revision>2</cp:revision>
  <dcterms:created xsi:type="dcterms:W3CDTF">2025-03-19T00:26:28Z</dcterms:created>
  <dcterms:modified xsi:type="dcterms:W3CDTF">2025-03-19T23:50:58Z</dcterms:modified>
</cp:coreProperties>
</file>